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8EC8E60-3059-42A4-8517-D7AF6EC524D1}" type="datetimeFigureOut">
              <a:rPr lang="en-US"/>
              <a:pPr>
                <a:defRPr/>
              </a:pPr>
              <a:t>9/15/2011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3ECF0C3-C91A-4C8F-BE2C-7D6EEDD91F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EF59799-64C6-4852-A9A6-125EEB84EFFC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827B790-2ADB-4498-BF21-965EA66295FA}" type="datetimeFigureOut">
              <a:rPr lang="en-US"/>
              <a:pPr>
                <a:defRPr/>
              </a:pPr>
              <a:t>9/15/2011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D496E0B-1998-4DD7-B2F2-068DB94C7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F0478-1241-4092-8881-DC98CD1D4E34}" type="datetimeFigureOut">
              <a:rPr lang="en-US"/>
              <a:pPr>
                <a:defRPr/>
              </a:pPr>
              <a:t>9/15/2011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6DACA-0C1C-45B2-AC0B-C8B5FAE488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5BD60-3955-4F8A-B22A-D34F5301153B}" type="datetimeFigureOut">
              <a:rPr lang="en-US"/>
              <a:pPr>
                <a:defRPr/>
              </a:pPr>
              <a:t>9/15/2011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5D8C5-4659-4A04-93C0-F59C4E955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449F8-1607-4FBC-BD48-C16B3B3A8424}" type="datetimeFigureOut">
              <a:rPr lang="en-US"/>
              <a:pPr>
                <a:defRPr/>
              </a:pPr>
              <a:t>9/15/2011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2C630-B7E8-4030-92AE-5C5DED4E3C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67493-DCDE-4A97-9B7B-54A58E6CE501}" type="datetimeFigureOut">
              <a:rPr lang="en-US"/>
              <a:pPr>
                <a:defRPr/>
              </a:pPr>
              <a:t>9/15/2011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74439E7-FEF2-4BD8-95FA-D05482979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4F6F863-9619-4859-832D-4CEF05951BBE}" type="datetimeFigureOut">
              <a:rPr lang="en-US"/>
              <a:pPr>
                <a:defRPr/>
              </a:pPr>
              <a:t>9/15/2011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6E86154-ED9C-43F9-8402-D001FEE753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B793944-BDA1-48AD-806E-523C16BA206C}" type="datetimeFigureOut">
              <a:rPr lang="en-US"/>
              <a:pPr>
                <a:defRPr/>
              </a:pPr>
              <a:t>9/15/2011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CE601B1-5CDE-4419-97D5-4ABD7C712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3C1D3-819C-47FC-8660-A8ABA05F4D81}" type="datetimeFigureOut">
              <a:rPr lang="en-US"/>
              <a:pPr>
                <a:defRPr/>
              </a:pPr>
              <a:t>9/15/2011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A1360-AC4A-4EA9-AE81-9CB078C41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6764B-F246-4518-AA3B-528DF4EB9ED4}" type="datetimeFigureOut">
              <a:rPr lang="en-US"/>
              <a:pPr>
                <a:defRPr/>
              </a:pPr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D33EF4B-64D1-42A3-A0D1-05B6C7856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8986F-FE1A-44B0-B9A3-E9841BE321BE}" type="datetimeFigureOut">
              <a:rPr lang="en-US"/>
              <a:pPr>
                <a:defRPr/>
              </a:pPr>
              <a:t>9/15/2011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BB9E5-1D3F-4D1D-A5EF-3DDD3F8B1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A4F2835-422B-4845-8BB5-6EBC86EBF859}" type="datetimeFigureOut">
              <a:rPr lang="en-US"/>
              <a:pPr>
                <a:defRPr/>
              </a:pPr>
              <a:t>9/15/2011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/>
            </a:lvl1pPr>
          </a:lstStyle>
          <a:p>
            <a:pPr>
              <a:defRPr/>
            </a:pPr>
            <a:fld id="{A50FB1A0-C078-4B84-B94C-BF73D7A31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EBE6A2-DB19-4ABC-8A6E-7D72A2F6712A}" type="datetimeFigureOut">
              <a:rPr lang="en-US"/>
              <a:pPr>
                <a:defRPr/>
              </a:pPr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7F6BF6-0C00-402B-822C-26EAB9F18C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8" r:id="rId2"/>
    <p:sldLayoutId id="2147483673" r:id="rId3"/>
    <p:sldLayoutId id="2147483674" r:id="rId4"/>
    <p:sldLayoutId id="2147483675" r:id="rId5"/>
    <p:sldLayoutId id="2147483669" r:id="rId6"/>
    <p:sldLayoutId id="2147483676" r:id="rId7"/>
    <p:sldLayoutId id="2147483670" r:id="rId8"/>
    <p:sldLayoutId id="2147483677" r:id="rId9"/>
    <p:sldLayoutId id="2147483671" r:id="rId10"/>
    <p:sldLayoutId id="214748367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Ethical ISSUES</a:t>
            </a:r>
            <a:endParaRPr lang="en-US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Research with People</a:t>
            </a:r>
          </a:p>
        </p:txBody>
      </p:sp>
      <p:pic>
        <p:nvPicPr>
          <p:cNvPr id="5" name="Content Placeholder 4" descr="ethic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981200"/>
            <a:ext cx="4126245" cy="3479800"/>
          </a:xfrm>
          <a:ln w="2286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>
          <a:xfrm>
            <a:off x="4845050" y="1589088"/>
            <a:ext cx="3886200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2700" smtClean="0"/>
              <a:t>Do ethical standards limit the type of research that psychologists may conduct?</a:t>
            </a:r>
          </a:p>
          <a:p>
            <a:pPr>
              <a:buFont typeface="Wingdings" pitchFamily="2" charset="2"/>
              <a:buNone/>
            </a:pPr>
            <a:endParaRPr lang="en-US" sz="27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Confidentiality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088"/>
            <a:ext cx="3886200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- People’s right to privacy: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	- What does privacy really entail?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pPr>
              <a:buFont typeface="Wingdings" pitchFamily="2" charset="2"/>
              <a:buNone/>
            </a:pPr>
            <a:r>
              <a:rPr lang="en-US" smtClean="0"/>
              <a:t>	- Are there times where confidentiality agreements are broken? Why?</a:t>
            </a:r>
          </a:p>
        </p:txBody>
      </p:sp>
      <p:pic>
        <p:nvPicPr>
          <p:cNvPr id="5" name="Content Placeholder 4" descr="consentformcartoon.gif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149850" y="1889125"/>
            <a:ext cx="3276600" cy="3971925"/>
          </a:xfrm>
          <a:ln w="2286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Informed Consent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088"/>
            <a:ext cx="3886200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“To help avoid situations in which people volunteer to participate in research without knowing that such effects are possible, consent forms are required by the participants.”</a:t>
            </a:r>
          </a:p>
        </p:txBody>
      </p:sp>
      <p:pic>
        <p:nvPicPr>
          <p:cNvPr id="18435" name="Content Placeholder 4" descr="compres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0" y="1828800"/>
            <a:ext cx="2085975" cy="2781300"/>
          </a:xfrm>
        </p:spPr>
      </p:pic>
      <p:pic>
        <p:nvPicPr>
          <p:cNvPr id="18436" name="Picture 2" descr="C:\Users\Steph\Pictures\misc\psychr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2667000"/>
            <a:ext cx="25146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" descr="C:\Users\Steph\Pictures\misc\psychres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5105400"/>
            <a:ext cx="23812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4" descr="C:\Users\Steph\Pictures\misc\psychresport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38600" y="5029200"/>
            <a:ext cx="23622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Deception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088"/>
            <a:ext cx="3886200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-Some experiments cannot be done without deceiving the participant.</a:t>
            </a:r>
          </a:p>
        </p:txBody>
      </p:sp>
      <p:pic>
        <p:nvPicPr>
          <p:cNvPr id="19459" name="Content Placeholder 4" descr="deception.gif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3733800"/>
            <a:ext cx="2743200" cy="2863850"/>
          </a:xfrm>
        </p:spPr>
      </p:pic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4953000" y="1752600"/>
            <a:ext cx="3581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>
                <a:solidFill>
                  <a:srgbClr val="FF0000"/>
                </a:solidFill>
                <a:latin typeface="Tw Cen MT" pitchFamily="34" charset="0"/>
              </a:rPr>
              <a:t>Deception can be used under specific conditions:</a:t>
            </a:r>
          </a:p>
          <a:p>
            <a:endParaRPr lang="en-US">
              <a:latin typeface="Tw Cen MT" pitchFamily="34" charset="0"/>
            </a:endParaRPr>
          </a:p>
          <a:p>
            <a:r>
              <a:rPr lang="en-US">
                <a:latin typeface="Tw Cen MT" pitchFamily="34" charset="0"/>
              </a:rPr>
              <a:t>-When they believe that the benefits of the research outweigh its potential harm.</a:t>
            </a:r>
          </a:p>
          <a:p>
            <a:endParaRPr lang="en-US">
              <a:latin typeface="Tw Cen MT" pitchFamily="34" charset="0"/>
            </a:endParaRPr>
          </a:p>
          <a:p>
            <a:r>
              <a:rPr lang="en-US">
                <a:latin typeface="Tw Cen MT" pitchFamily="34" charset="0"/>
              </a:rPr>
              <a:t>-When they believe that the individuals would have been willing to participate if they had understood the benefits of the research.</a:t>
            </a:r>
          </a:p>
          <a:p>
            <a:endParaRPr lang="en-US">
              <a:latin typeface="Tw Cen MT" pitchFamily="34" charset="0"/>
            </a:endParaRPr>
          </a:p>
          <a:p>
            <a:r>
              <a:rPr lang="en-US">
                <a:latin typeface="Tw Cen MT" pitchFamily="34" charset="0"/>
              </a:rPr>
              <a:t>- When participants receive an explanation of the study after it has occurred.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Research with Animals 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088"/>
            <a:ext cx="3886200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- Very few experiments done on animals today.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pPr>
              <a:buFont typeface="Wingdings" pitchFamily="2" charset="2"/>
              <a:buNone/>
            </a:pPr>
            <a:r>
              <a:rPr lang="en-US" smtClean="0"/>
              <a:t>- Humans vs. Animals: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	Conducting experiments</a:t>
            </a:r>
          </a:p>
        </p:txBody>
      </p:sp>
      <p:pic>
        <p:nvPicPr>
          <p:cNvPr id="20483" name="Content Placeholder 4" descr="seaotter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3810000"/>
            <a:ext cx="2895600" cy="2819400"/>
          </a:xfrm>
        </p:spPr>
      </p:pic>
      <p:pic>
        <p:nvPicPr>
          <p:cNvPr id="20484" name="Picture 2" descr="http://www.exzooberance.com/virtual%20zoo/they%20walk/monkey/White-faced%20Monkey%204850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981200"/>
            <a:ext cx="327660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Ethics in Using Data</a:t>
            </a:r>
          </a:p>
        </p:txBody>
      </p:sp>
      <p:pic>
        <p:nvPicPr>
          <p:cNvPr id="21506" name="Content Placeholder 4" descr="politicalethic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863725"/>
            <a:ext cx="3886200" cy="4022725"/>
          </a:xfrm>
        </p:spPr>
      </p:pic>
      <p:sp>
        <p:nvSpPr>
          <p:cNvPr id="21507" name="Content Placeholder 3"/>
          <p:cNvSpPr>
            <a:spLocks noGrp="1"/>
          </p:cNvSpPr>
          <p:nvPr>
            <p:ph sz="quarter" idx="2"/>
          </p:nvPr>
        </p:nvSpPr>
        <p:spPr>
          <a:xfrm>
            <a:off x="4845050" y="1589088"/>
            <a:ext cx="3886200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mtClean="0"/>
          </a:p>
          <a:p>
            <a:pPr>
              <a:buFont typeface="Wingdings" pitchFamily="2" charset="2"/>
              <a:buNone/>
            </a:pPr>
            <a:r>
              <a:rPr lang="en-US" smtClean="0"/>
              <a:t>- Anti-bias/ objective</a:t>
            </a:r>
          </a:p>
        </p:txBody>
      </p:sp>
      <p:pic>
        <p:nvPicPr>
          <p:cNvPr id="21508" name="Picture 4" descr="https://www.global-data-entry.com/images/data_entry_jobs_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3581400"/>
            <a:ext cx="2133600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540</TotalTime>
  <Words>149</Words>
  <Application>Microsoft Office PowerPoint</Application>
  <PresentationFormat>On-screen Show (4:3)</PresentationFormat>
  <Paragraphs>28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8</vt:i4>
      </vt:variant>
      <vt:variant>
        <vt:lpstr>Slide Titles</vt:lpstr>
      </vt:variant>
      <vt:variant>
        <vt:i4>7</vt:i4>
      </vt:variant>
    </vt:vector>
  </HeadingPairs>
  <TitlesOfParts>
    <vt:vector size="20" baseType="lpstr">
      <vt:lpstr>Tw Cen MT</vt:lpstr>
      <vt:lpstr>Arial</vt:lpstr>
      <vt:lpstr>Wingdings</vt:lpstr>
      <vt:lpstr>Wingdings 2</vt:lpstr>
      <vt:lpstr>Calibri</vt:lpstr>
      <vt:lpstr>Median</vt:lpstr>
      <vt:lpstr>Median</vt:lpstr>
      <vt:lpstr>Median</vt:lpstr>
      <vt:lpstr>Median</vt:lpstr>
      <vt:lpstr>Median</vt:lpstr>
      <vt:lpstr>Median</vt:lpstr>
      <vt:lpstr>Median</vt:lpstr>
      <vt:lpstr>Median</vt:lpstr>
      <vt:lpstr>ETHICAL ISSUES</vt:lpstr>
      <vt:lpstr>Research with People</vt:lpstr>
      <vt:lpstr>Confidentiality</vt:lpstr>
      <vt:lpstr>Informed Consent</vt:lpstr>
      <vt:lpstr>Deception</vt:lpstr>
      <vt:lpstr>Research with Animals </vt:lpstr>
      <vt:lpstr>Ethics in Using Data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 Prenzlow</dc:creator>
  <cp:lastModifiedBy>Curtis Ranweiler</cp:lastModifiedBy>
  <cp:revision>9</cp:revision>
  <dcterms:created xsi:type="dcterms:W3CDTF">2010-09-06T21:10:02Z</dcterms:created>
  <dcterms:modified xsi:type="dcterms:W3CDTF">2011-09-15T15:13:08Z</dcterms:modified>
</cp:coreProperties>
</file>